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ree3d.com/3d-model/wwii-plane-japan-kawasaki-ki61-v1--150484.html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cb27a6e774_0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cb27a6e774_0_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gcb27a6e774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cb27a6e774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cb27a6e774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cb27a6e774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cb27a6e774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cb27a6e774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cb27a6e774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eded44e5f9_0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cb27a6e774_0_1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eded44e5f9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cb1f0fa911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eded44e5f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800"/>
              <a:t>Generally don’t want this situation — it means we have insufficient texture resolution)</a:t>
            </a:r>
            <a:endParaRPr b="1" sz="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800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eded44e5f9_0_10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gcb27a6e774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eded44e5f9_0_1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eded44e5f9_0_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cb27a6e774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cb1f0fa911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geded44e5f9_0_1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eded44e5f9_0_1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eded44e5f9_0_1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eded44e5f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cb27a6e774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geded44e5f9_0_17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geded44e5f9_0_18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eded44e5f9_0_19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eded44e5f9_0_19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ge97e8df838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e97e8df838_0_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ge97e8df838_0_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e97e8df838_0_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3" name="Google Shape;753;ge97e8df8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e97e8df838_0_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ge97e8df838_0_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cb27a6e774_0_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cb27a6e774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cb27a6e774_0_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b="0" i="0" sz="4500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Relationship Id="rId7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Relationship Id="rId5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Relationship Id="rId5" Type="http://schemas.openxmlformats.org/officeDocument/2006/relationships/image" Target="../media/image40.png"/><Relationship Id="rId6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10" Type="http://schemas.openxmlformats.org/officeDocument/2006/relationships/image" Target="../media/image74.png"/><Relationship Id="rId9" Type="http://schemas.openxmlformats.org/officeDocument/2006/relationships/image" Target="../media/image43.png"/><Relationship Id="rId5" Type="http://schemas.openxmlformats.org/officeDocument/2006/relationships/image" Target="../media/image60.png"/><Relationship Id="rId6" Type="http://schemas.openxmlformats.org/officeDocument/2006/relationships/image" Target="../media/image46.png"/><Relationship Id="rId7" Type="http://schemas.openxmlformats.org/officeDocument/2006/relationships/image" Target="../media/image50.png"/><Relationship Id="rId8" Type="http://schemas.openxmlformats.org/officeDocument/2006/relationships/image" Target="../media/image5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6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image" Target="../media/image54.png"/><Relationship Id="rId5" Type="http://schemas.openxmlformats.org/officeDocument/2006/relationships/image" Target="../media/image63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8.png"/><Relationship Id="rId4" Type="http://schemas.openxmlformats.org/officeDocument/2006/relationships/image" Target="../media/image63.png"/><Relationship Id="rId5" Type="http://schemas.openxmlformats.org/officeDocument/2006/relationships/image" Target="../media/image54.png"/><Relationship Id="rId6" Type="http://schemas.openxmlformats.org/officeDocument/2006/relationships/image" Target="../media/image65.png"/><Relationship Id="rId7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0.png"/><Relationship Id="rId4" Type="http://schemas.openxmlformats.org/officeDocument/2006/relationships/image" Target="../media/image77.png"/><Relationship Id="rId5" Type="http://schemas.openxmlformats.org/officeDocument/2006/relationships/image" Target="../media/image7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76.png"/><Relationship Id="rId4" Type="http://schemas.openxmlformats.org/officeDocument/2006/relationships/image" Target="../media/image81.png"/><Relationship Id="rId5" Type="http://schemas.openxmlformats.org/officeDocument/2006/relationships/image" Target="../media/image6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3.png"/><Relationship Id="rId4" Type="http://schemas.openxmlformats.org/officeDocument/2006/relationships/image" Target="../media/image82.png"/><Relationship Id="rId5" Type="http://schemas.openxmlformats.org/officeDocument/2006/relationships/image" Target="../media/image88.png"/><Relationship Id="rId6" Type="http://schemas.openxmlformats.org/officeDocument/2006/relationships/image" Target="../media/image78.png"/><Relationship Id="rId7" Type="http://schemas.openxmlformats.org/officeDocument/2006/relationships/image" Target="../media/image75.png"/><Relationship Id="rId8" Type="http://schemas.openxmlformats.org/officeDocument/2006/relationships/image" Target="../media/image8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5" Type="http://schemas.openxmlformats.org/officeDocument/2006/relationships/image" Target="../media/image16.png"/><Relationship Id="rId6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jpg"/><Relationship Id="rId4" Type="http://schemas.openxmlformats.org/officeDocument/2006/relationships/image" Target="../media/image91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hyperlink" Target="https://www.web3d.org/documents/specifications/19775-1/V3.3/Part01/components/geometry3D.html#IndexedFaceSet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s://www.web3d.org/documents/specifications/19775-1/V3.3/Part01/components/geometry3D.html#IndexedFaceSet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s://www.web3d.org/documents/specifications/19775-1/V3.3/Part01/components/rendering.html#Color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www.web3d.org/documents/specifications/19775-1/V3.3/Part01/components/texturing.html#ImageTexture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3.png"/><Relationship Id="rId4" Type="http://schemas.openxmlformats.org/officeDocument/2006/relationships/image" Target="../media/image85.png"/><Relationship Id="rId9" Type="http://schemas.openxmlformats.org/officeDocument/2006/relationships/image" Target="../media/image94.png"/><Relationship Id="rId5" Type="http://schemas.openxmlformats.org/officeDocument/2006/relationships/hyperlink" Target="https://lpsoares.github.io/Renderizador/" TargetMode="External"/><Relationship Id="rId6" Type="http://schemas.openxmlformats.org/officeDocument/2006/relationships/image" Target="../media/image87.png"/><Relationship Id="rId7" Type="http://schemas.openxmlformats.org/officeDocument/2006/relationships/image" Target="../media/image89.png"/><Relationship Id="rId8" Type="http://schemas.openxmlformats.org/officeDocument/2006/relationships/image" Target="../media/image9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11: Mapeamento de Texturas e Visibilidade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3" name="Google Shape;123;p16"/>
          <p:cNvSpPr txBox="1"/>
          <p:nvPr>
            <p:ph idx="1" type="body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</a:t>
            </a:r>
            <a:r>
              <a:rPr lang="pt-BR" sz="2200"/>
              <a:t> ao definir uma superfície, estamos associando cada ponto </a:t>
            </a:r>
            <a:r>
              <a:rPr i="1" lang="pt-BR" sz="2200"/>
              <a:t>(u,v)</a:t>
            </a:r>
            <a:r>
              <a:rPr lang="pt-BR" sz="2200"/>
              <a:t> de um plano a um ponto </a:t>
            </a:r>
            <a:r>
              <a:rPr i="1" lang="pt-BR" sz="2200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/>
          <p:nvPr>
            <p:ph idx="1" type="body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i="1" lang="pt-BR" sz="2200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/>
          <p:nvPr>
            <p:ph idx="1" type="body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</a:t>
            </a:r>
            <a:r>
              <a:rPr lang="pt-BR" sz="2200"/>
              <a:t>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</a:t>
            </a:r>
            <a:r>
              <a:rPr lang="pt-BR" sz="2200"/>
              <a:t> que aparecem sobre a superfície de </a:t>
            </a:r>
            <a:r>
              <a:rPr b="1" lang="pt-BR" sz="2200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/>
          <p:nvPr>
            <p:ph idx="1" type="body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i="1" lang="pt-BR" sz="2200"/>
              <a:t>u</a:t>
            </a:r>
            <a:r>
              <a:rPr lang="pt-BR" sz="2200"/>
              <a:t> e </a:t>
            </a:r>
            <a:r>
              <a:rPr i="1" lang="pt-BR" sz="2200"/>
              <a:t>v</a:t>
            </a:r>
            <a:r>
              <a:rPr lang="pt-BR" sz="2200"/>
              <a:t>.</a:t>
            </a:r>
            <a:r>
              <a:rPr lang="pt-BR" sz="2200"/>
              <a:t> </a:t>
            </a:r>
            <a:endParaRPr sz="2200"/>
          </a:p>
        </p:txBody>
      </p:sp>
      <p:sp>
        <p:nvSpPr>
          <p:cNvPr id="144" name="Google Shape;144;p18"/>
          <p:cNvSpPr txBox="1"/>
          <p:nvPr>
            <p:ph idx="1" type="body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</a:t>
            </a:r>
            <a:r>
              <a:rPr lang="pt-BR" sz="2200"/>
              <a:t>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6" name="Google Shape;156;p19"/>
          <p:cNvSpPr txBox="1"/>
          <p:nvPr>
            <p:ph idx="1" type="body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</a:t>
            </a:r>
            <a:r>
              <a:rPr lang="pt-BR" sz="2200"/>
              <a:t>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/>
          <p:nvPr>
            <p:ph idx="1" type="body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</a:t>
            </a:r>
            <a:r>
              <a:rPr lang="pt-BR" sz="2200"/>
              <a:t>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idx="1" type="body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</a:t>
            </a:r>
            <a:r>
              <a:rPr lang="pt-BR" sz="2200"/>
              <a:t> </a:t>
            </a:r>
            <a:endParaRPr sz="2200"/>
          </a:p>
        </p:txBody>
      </p:sp>
      <p:sp>
        <p:nvSpPr>
          <p:cNvPr id="169" name="Google Shape;169;p20"/>
          <p:cNvSpPr txBox="1"/>
          <p:nvPr>
            <p:ph idx="1" type="body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i="1" lang="pt-BR" sz="2200"/>
              <a:t>x</a:t>
            </a:r>
            <a:r>
              <a:rPr lang="pt-BR" sz="2200"/>
              <a:t> e 𝞓</a:t>
            </a:r>
            <a:r>
              <a:rPr i="1" lang="pt-BR" sz="2200"/>
              <a:t>y</a:t>
            </a:r>
            <a:r>
              <a:rPr lang="pt-BR" sz="2200"/>
              <a:t> pequenos, podemos usar as aproximações: </a:t>
            </a:r>
            <a:r>
              <a:rPr lang="pt-BR" sz="2200"/>
              <a:t>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/>
          <p:nvPr>
            <p:ph idx="1" type="body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i="1" lang="pt-BR" sz="2200"/>
              <a:t>P</a:t>
            </a:r>
            <a:r>
              <a:rPr baseline="-25000" i="1" lang="pt-BR" sz="2200"/>
              <a:t>ij</a:t>
            </a:r>
            <a:r>
              <a:rPr lang="pt-BR" sz="2200"/>
              <a:t>, dados por:</a:t>
            </a:r>
            <a:r>
              <a:rPr lang="pt-BR" sz="2200"/>
              <a:t>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</a:t>
            </a:r>
            <a:r>
              <a:rPr lang="pt-BR" sz="2200"/>
              <a:t> vetores por </a:t>
            </a:r>
            <a:r>
              <a:rPr lang="pt-BR" sz="2200"/>
              <a:t>𝞓</a:t>
            </a:r>
            <a:r>
              <a:rPr i="1" lang="pt-BR" sz="2200"/>
              <a:t>u</a:t>
            </a:r>
            <a:r>
              <a:rPr lang="pt-BR" sz="2200"/>
              <a:t> e 𝞓</a:t>
            </a:r>
            <a:r>
              <a:rPr i="1" lang="pt-BR" sz="2200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</a:t>
            </a:r>
            <a:r>
              <a:rPr lang="pt-BR" sz="4000"/>
              <a:t> teoria: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texel (texture element) é a unidade fundamental de uma textura.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processo de renderização existe um mapeamento do texel para o pixel apropriado na imagem final.</a:t>
            </a:r>
            <a:endParaRPr/>
          </a:p>
        </p:txBody>
      </p:sp>
      <p:sp>
        <p:nvSpPr>
          <p:cNvPr id="209" name="Google Shape;209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904420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b="29051" l="0" r="0" t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b="29372" l="0" r="0" t="2892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904425" y="246250"/>
            <a:ext cx="3119400" cy="56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</a:t>
            </a:r>
            <a:r>
              <a:rPr lang="pt-BR" sz="1200"/>
              <a:t>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272075" y="1404175"/>
            <a:ext cx="1794900" cy="1108200"/>
          </a:xfrm>
          <a:prstGeom prst="rect">
            <a:avLst/>
          </a:prstGeom>
          <a:noFill/>
          <a:ln cap="flat" cmpd="sng" w="19050">
            <a:solidFill>
              <a:srgbClr val="76A5A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/>
          </a:p>
        </p:txBody>
      </p:sp>
      <p:cxnSp>
        <p:nvCxnSpPr>
          <p:cNvPr id="227" name="Google Shape;227;p25"/>
          <p:cNvCxnSpPr>
            <a:stCxn id="226" idx="0"/>
          </p:cNvCxnSpPr>
          <p:nvPr/>
        </p:nvCxnSpPr>
        <p:spPr>
          <a:xfrm rot="5400000">
            <a:off x="7229475" y="711025"/>
            <a:ext cx="246900" cy="1633200"/>
          </a:xfrm>
          <a:prstGeom prst="curvedConnector4">
            <a:avLst>
              <a:gd fmla="val -96446" name="adj1"/>
              <a:gd fmla="val 77475" name="adj2"/>
            </a:avLst>
          </a:prstGeom>
          <a:noFill/>
          <a:ln cap="flat" cmpd="sng" w="19050">
            <a:solidFill>
              <a:srgbClr val="76A5A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28" name="Google Shape;228;p25"/>
          <p:cNvSpPr txBox="1"/>
          <p:nvPr/>
        </p:nvSpPr>
        <p:spPr>
          <a:xfrm>
            <a:off x="2001950" y="4148875"/>
            <a:ext cx="1976400" cy="923400"/>
          </a:xfrm>
          <a:prstGeom prst="rect">
            <a:avLst/>
          </a:prstGeom>
          <a:noFill/>
          <a:ln cap="flat" cmpd="sng" w="19050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Na rasterização, para definir o valor do pixel é necessário calcular a cor pela textura</a:t>
            </a:r>
            <a:endParaRPr/>
          </a:p>
        </p:txBody>
      </p:sp>
      <p:cxnSp>
        <p:nvCxnSpPr>
          <p:cNvPr id="229" name="Google Shape;229;p25"/>
          <p:cNvCxnSpPr>
            <a:stCxn id="228" idx="3"/>
          </p:cNvCxnSpPr>
          <p:nvPr/>
        </p:nvCxnSpPr>
        <p:spPr>
          <a:xfrm flipH="1" rot="10800000">
            <a:off x="3978350" y="4474375"/>
            <a:ext cx="1146300" cy="136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6D9EEB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cap="flat" cmpd="sng" w="19050">
            <a:solidFill>
              <a:srgbClr val="674EA7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/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72" y="1929775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546025" y="854750"/>
            <a:ext cx="3314400" cy="8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Na rasterização amostramos o centro do pixel</a:t>
            </a:r>
            <a:endParaRPr sz="1600"/>
          </a:p>
        </p:txBody>
      </p:sp>
      <p:sp>
        <p:nvSpPr>
          <p:cNvPr id="241" name="Google Shape;241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/>
          <p:nvPr/>
        </p:nvCxnSpPr>
        <p:spPr>
          <a:xfrm flipH="1">
            <a:off x="3105903" y="2829906"/>
            <a:ext cx="3381600" cy="1026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783F04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33image7264144" id="250" name="Google Shape;25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/>
          <p:nvPr>
            <p:ph idx="1" type="body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b="0" i="0" lang="pt-BR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descr="page44image7163136" id="257" name="Google Shape;257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0" l="0" r="50843" t="0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50843" r="0" t="0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</p:txBody>
      </p:sp>
      <p:sp>
        <p:nvSpPr>
          <p:cNvPr id="316" name="Google Shape;316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flipH="1" rot="5400000">
            <a:off x="3323336" y="4047116"/>
            <a:ext cx="709500" cy="7029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B45F0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/>
          <p:nvPr>
            <p:ph idx="1" type="body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texels podem contribuir para o pixel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aliasing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 que você já conhece: superamostragem</a:t>
            </a:r>
            <a:endParaRPr sz="1600"/>
          </a:p>
          <a:p>
            <a:pPr indent="0" lvl="0" marL="0" rtl="0" algn="l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78025" y="4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textel</a:t>
            </a:r>
            <a:endParaRPr sz="10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/>
          <p:nvPr>
            <p:ph idx="1" type="body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Na espetacular disciplina de </a:t>
            </a:r>
            <a:r>
              <a:rPr b="1" lang="pt-BR" sz="2200">
                <a:solidFill>
                  <a:srgbClr val="0000FF"/>
                </a:solidFill>
              </a:rPr>
              <a:t>Matemática Multivariada</a:t>
            </a:r>
            <a:r>
              <a:rPr lang="pt-BR" sz="2200"/>
              <a:t>, vocês estudaram as curvas e superfícies parametrizadas. Vamos relembrar um pouco desse assunto, que servirá como base teórica para o estudo do mapeamento de texturas.  </a:t>
            </a:r>
            <a:endParaRPr sz="2200"/>
          </a:p>
        </p:txBody>
      </p:sp>
      <p:sp>
        <p:nvSpPr>
          <p:cNvPr id="58" name="Google Shape;58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44image7162304" id="351" name="Google Shape;35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/>
          <p:nvPr>
            <p:ph idx="1" type="body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 512x</a:t>
            </a:r>
            <a:endParaRPr/>
          </a:p>
        </p:txBody>
      </p:sp>
      <p:pic>
        <p:nvPicPr>
          <p:cNvPr descr="page44image7163136" id="356" name="Google Shape;356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/>
          <p:nvPr>
            <p:ph idx="1" type="body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/>
          <p:nvPr>
            <p:ph idx="1" type="body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600" y="977247"/>
            <a:ext cx="4236480" cy="427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/>
          <p:nvPr>
            <p:ph idx="1" type="body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/>
          <p:nvPr>
            <p:ph idx="1" type="body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baseline="-25000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baseline="-2500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/>
          <p:nvPr>
            <p:ph idx="1" type="body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b="2072" l="2704" r="0" t="1967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/>
          <p:nvPr>
            <p:ph idx="1" type="body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/>
          <p:nvPr>
            <p:ph idx="1" type="body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8image7229920" id="429" name="Google Shape;4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8image7229712" id="430" name="Google Shape;430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8image7230544" id="431" name="Google Shape;431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b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b="1" sz="18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Desafiador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Muitos texels podem contribuir para a área de um pixels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forma da área do pixel pode ser complexa.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Filtro passa-baixa e sub-amostrar a textura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Usar uma resolução que corresponda a resolução da tela</a:t>
            </a:r>
            <a:endParaRPr/>
          </a:p>
        </p:txBody>
      </p:sp>
      <p:sp>
        <p:nvSpPr>
          <p:cNvPr id="441" name="Google Shape;441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/>
          <p:nvPr>
            <p:ph idx="1" type="body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</a:t>
            </a:r>
            <a:r>
              <a:rPr lang="pt-BR"/>
              <a:t> parametrizada</a:t>
            </a:r>
            <a:endParaRPr/>
          </a:p>
        </p:txBody>
      </p:sp>
      <p:sp>
        <p:nvSpPr>
          <p:cNvPr id="65" name="Google Shape;65;p10"/>
          <p:cNvSpPr txBox="1"/>
          <p:nvPr>
            <p:ph idx="1" type="body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i="1" lang="pt-BR" sz="2200"/>
              <a:t>t</a:t>
            </a:r>
            <a:r>
              <a:rPr lang="pt-BR" sz="2200"/>
              <a:t> a um ponto do espaço definido pela terna ordenada </a:t>
            </a:r>
            <a:r>
              <a:rPr i="1" lang="pt-BR" sz="2200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i="1" lang="pt-BR" sz="2200"/>
              <a:t>t</a:t>
            </a:r>
            <a:r>
              <a:rPr lang="pt-BR" sz="2200"/>
              <a:t> é chamada de </a:t>
            </a:r>
            <a:r>
              <a:rPr b="1" lang="pt-BR" sz="2200"/>
              <a:t>parâmetro</a:t>
            </a:r>
            <a:r>
              <a:rPr lang="pt-BR" sz="2200"/>
              <a:t>.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</a:t>
            </a:r>
            <a:r>
              <a:rPr lang="pt-BR" sz="2200"/>
              <a:t>  </a:t>
            </a:r>
            <a:endParaRPr sz="2200"/>
          </a:p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/>
          <p:nvPr>
            <p:ph idx="1" type="body"/>
          </p:nvPr>
        </p:nvSpPr>
        <p:spPr>
          <a:xfrm>
            <a:off x="623297" y="4510353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Mipmaps</a:t>
            </a:r>
            <a:endParaRPr sz="1450"/>
          </a:p>
        </p:txBody>
      </p:sp>
      <p:sp>
        <p:nvSpPr>
          <p:cNvPr id="471" name="Google Shape;471;p4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4973381" y="4490948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b="0"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Mipmaps</a:t>
            </a:r>
            <a:endParaRPr b="0" sz="14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b="0"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617" y="962490"/>
            <a:ext cx="3492191" cy="349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472" y="933172"/>
            <a:ext cx="3878232" cy="35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/>
          <p:nvPr>
            <p:ph idx="1" type="body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/>
          <p:nvPr>
            <p:ph idx="1" type="body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/>
          <p:nvPr>
            <p:ph idx="1" type="body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b="0" l="53047" r="0" t="0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 id="557" name="Google Shape;557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00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 id="558" name="Google Shape;558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481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0000"/>
                </a:solidFill>
              </a:rPr>
              <a:t>Cuidado: du e dv são definidos pela quantidade de texels.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/>
          <p:nvPr>
            <p:ph idx="1" type="body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i="1" lang="pt-BR" sz="2200"/>
              <a:t>𝝲</a:t>
            </a:r>
            <a:r>
              <a:rPr lang="pt-BR" sz="2200"/>
              <a:t> definida pela equação: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/>
          <p:nvPr>
            <p:ph idx="1" type="body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</a:t>
            </a:r>
            <a:r>
              <a:rPr lang="pt-BR" sz="2200"/>
              <a:t> dessa curva?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b="0" l="54155" r="0" t="0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 id="570" name="Google Shape;570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 id="571" name="Google Shape;571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rgbClr val="FF0000"/>
                </a:solidFill>
              </a:rPr>
              <a:t>Cuidado: du e dv são definidos pela quantidade de texels.</a:t>
            </a:r>
            <a:endParaRPr b="1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/>
          <p:nvPr>
            <p:ph idx="1" type="body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/>
          <p:nvPr>
            <p:ph idx="1" type="body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525377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mip-map texels: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5018033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1300">
                <a:solidFill>
                  <a:schemeClr val="dk1"/>
                </a:solidFill>
              </a:rPr>
              <a:t>mip-map texels: nível 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/>
          <p:nvPr>
            <p:ph idx="1" type="body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indent="-20955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t/>
            </a:r>
            <a:endParaRPr sz="2100"/>
          </a:p>
        </p:txBody>
      </p:sp>
      <p:sp>
        <p:nvSpPr>
          <p:cNvPr id="620" name="Google Shape;620;p6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/>
          <p:nvPr>
            <p:ph idx="1" type="body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Primeiro. Como saber quais pixels pintar se houver muitos polígonos, e eles estiverem se intersectando?</a:t>
            </a:r>
            <a:endParaRPr/>
          </a:p>
        </p:txBody>
      </p:sp>
      <p:sp>
        <p:nvSpPr>
          <p:cNvPr id="627" name="Google Shape;627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fmla="val 70522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fmla="val 1740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b="0" l="0" r="0"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62"/>
          <p:cNvSpPr/>
          <p:nvPr/>
        </p:nvSpPr>
        <p:spPr>
          <a:xfrm flipH="1" rot="10800000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fmla="val 50000" name="adj"/>
            </a:avLst>
          </a:prstGeom>
          <a:solidFill>
            <a:srgbClr val="6AA84F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fmla="val 70522" name="adj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/>
          <p:nvPr>
            <p:ph idx="1" type="body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/>
          <p:nvPr>
            <p:ph idx="1" type="body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indent="-210649" lvl="1" marL="630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indent="-210649" lvl="1" marL="630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rect b="b" l="l" r="r" t="t"/>
            <a:pathLst>
              <a:path extrusionOk="0" h="37536" w="210207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triangl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/>
          <p:nvPr>
            <p:ph idx="1" type="body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3image6942912" id="683" name="Google Shape;683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image6943952" id="684" name="Google Shape;684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/>
          <p:nvPr>
            <p:ph idx="1" type="body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24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T)</a:t>
            </a:r>
            <a:b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(x,y,z) em T) 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if (z &lt; zbuffer[x,y]) # amostra mais perto até o momento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framebuffer[x,y] = rgb # atualize a cor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zbuffer[x,y] = z # atualiza a distância z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else 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     # não faz nada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descr="page15image6938128" id="700" name="Google Shape;70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702" name="Google Shape;702;p6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         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         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         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3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4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4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         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  <a:gridCol w="274500"/>
              </a:tblGrid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3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4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4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6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5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7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/>
                        <a:t>8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743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800">
                          <a:solidFill>
                            <a:schemeClr val="dk1"/>
                          </a:solidFill>
                        </a:rPr>
                        <a:t>∞</a:t>
                      </a:r>
                      <a:endParaRPr b="1" sz="1800"/>
                    </a:p>
                  </a:txBody>
                  <a:tcPr marT="0" marB="0" marR="0" marL="0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br>
              <a:rPr lang="pt-BR"/>
            </a:br>
            <a:endParaRPr/>
          </a:p>
        </p:txBody>
      </p:sp>
      <p:sp>
        <p:nvSpPr>
          <p:cNvPr id="720" name="Google Shape;720;p70"/>
          <p:cNvSpPr txBox="1"/>
          <p:nvPr>
            <p:ph idx="1" type="body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b="1" lang="pt-BR" sz="1700"/>
              <a:t>IndexedFaceSet</a:t>
            </a:r>
            <a:r>
              <a:rPr lang="pt-BR" sz="1700"/>
              <a:t> representa uma forma 3D composta de um conjunto de polígonos, são usados nos índices do campo </a:t>
            </a:r>
            <a:r>
              <a:rPr b="1" lang="pt-BR" sz="1700"/>
              <a:t>coordIndex</a:t>
            </a:r>
            <a:r>
              <a:rPr lang="pt-BR" sz="1700"/>
              <a:t> para especificar como montar os triângulos, o campo </a:t>
            </a:r>
            <a:r>
              <a:rPr b="1" lang="pt-BR" sz="1700"/>
              <a:t>colordIndex</a:t>
            </a:r>
            <a:r>
              <a:rPr lang="pt-BR" sz="1700"/>
              <a:t> para especificar como mapear as cores por vértices, e o campo </a:t>
            </a:r>
            <a:r>
              <a:rPr b="1" lang="pt-BR" sz="1700"/>
              <a:t>texCoordIndex</a:t>
            </a:r>
            <a:endParaRPr b="1"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para mapear as coordenadas de textura.</a:t>
            </a:r>
            <a:endParaRPr/>
          </a:p>
        </p:txBody>
      </p:sp>
      <p:sp>
        <p:nvSpPr>
          <p:cNvPr id="721" name="Google Shape;721;p7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set_colorIndex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set_coordIndex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set_normalIndex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set_texCoordIndex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  [in,out] attrib            []   [X3DVertexAttributeNode]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color             NULL [X3DColorNode]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coord             NULL [X3DCoordinateNode]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fogCoord          NULL [FogCoordinate]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         NULL [X3DMetadataObject]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normal            NULL [X3DNormalNode]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texCoord          NULL [X3DTextureCoordinateNode]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ccw               TRUE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colorIndex        []   [0,∞) or -1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colorPerVertex    TRUE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convex            TRUE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coordIndex        []   [0,∞) or -1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SFFloat []       creaseAngle       0    [0,∞)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normalIndex       []   [0,∞) or -1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normalPerVertex   TRUE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solid             TRUE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texCoordIndex     []   [-1,∞)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endParaRPr/>
          </a:p>
        </p:txBody>
      </p:sp>
      <p:sp>
        <p:nvSpPr>
          <p:cNvPr id="729" name="Google Shape;729;p7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IndexedFaceSet representa uma forma 3D formada pela construção de faces (polígonos) de vértices listados no campo coord.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IndexedFaceSet usa os índices em seu campo coordIndex para especificar as faces poligonais indexando nas coordenadas no nó Coordinate. Um índice de "−1" indica que a face atual terminou e a próxima começa.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face do IndexedFaceSet deve ter: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pelo menos três vértices não coincidentes;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planar;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de não auto-intersecção.</a:t>
            </a:r>
            <a:endParaRPr/>
          </a:p>
        </p:txBody>
      </p:sp>
      <p:sp>
        <p:nvSpPr>
          <p:cNvPr id="730" name="Google Shape;730;p7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b="1" lang="pt-BR" sz="1700"/>
              <a:t>Color</a:t>
            </a:r>
            <a:r>
              <a:rPr lang="pt-BR" sz="1700"/>
              <a:t> e </a:t>
            </a:r>
            <a:r>
              <a:rPr b="1" lang="pt-BR" sz="1700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b="1" lang="pt-BR" sz="1700"/>
              <a:t>ImageTexture</a:t>
            </a:r>
            <a:r>
              <a:rPr lang="pt-BR" sz="1700"/>
              <a:t> serve para ler uma imagem, o atributo </a:t>
            </a:r>
            <a:r>
              <a:rPr b="1" lang="pt-BR" sz="1700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Terceira parte do projeto 1</a:t>
            </a:r>
            <a:endParaRPr/>
          </a:p>
        </p:txBody>
      </p:sp>
      <p:sp>
        <p:nvSpPr>
          <p:cNvPr id="757" name="Google Shape;757;p7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8637" y="881047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b="0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1" name="Google Shape;761;p74"/>
          <p:cNvSpPr/>
          <p:nvPr/>
        </p:nvSpPr>
        <p:spPr>
          <a:xfrm>
            <a:off x="6468632" y="2313436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cores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2" name="Google Shape;762;p74"/>
          <p:cNvSpPr/>
          <p:nvPr/>
        </p:nvSpPr>
        <p:spPr>
          <a:xfrm>
            <a:off x="531912" y="4432613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000" y="3035259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6350000" y="4445584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retangulos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avatar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24" y="3000212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517150" y="4432625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0000" y="2980513"/>
            <a:ext cx="2163994" cy="144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6" name="Google Shape;776;p75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</a:t>
            </a:r>
            <a:r>
              <a:rPr lang="pt-BR"/>
              <a:t> parametrizada</a:t>
            </a:r>
            <a:endParaRPr/>
          </a:p>
        </p:txBody>
      </p:sp>
      <p:sp>
        <p:nvSpPr>
          <p:cNvPr id="104" name="Google Shape;104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5" name="Google Shape;105;p14"/>
          <p:cNvSpPr txBox="1"/>
          <p:nvPr>
            <p:ph idx="1" type="body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</a:t>
            </a:r>
            <a:r>
              <a:rPr lang="pt-BR" sz="2200"/>
              <a:t>elacionar cada par ordenado de números reais </a:t>
            </a:r>
            <a:r>
              <a:rPr i="1" lang="pt-BR" sz="2200"/>
              <a:t>(u,v)</a:t>
            </a:r>
            <a:r>
              <a:rPr lang="pt-BR" sz="2200"/>
              <a:t> a um ponto do espaço definido pela terna ordenada </a:t>
            </a:r>
            <a:r>
              <a:rPr i="1" lang="pt-BR" sz="2200"/>
              <a:t>(f(u,v), g(u,v), h(u,v))</a:t>
            </a:r>
            <a:r>
              <a:rPr lang="pt-BR" sz="2200"/>
              <a:t>.</a:t>
            </a:r>
            <a:r>
              <a:rPr lang="pt-BR" sz="2200"/>
              <a:t> Com isso, estamos definindo uma </a:t>
            </a:r>
            <a:r>
              <a:rPr b="1" lang="pt-BR" sz="2200"/>
              <a:t>superfície parametrizada</a:t>
            </a:r>
            <a:r>
              <a:rPr lang="pt-BR" sz="2200"/>
              <a:t>, sendo </a:t>
            </a:r>
            <a:r>
              <a:rPr i="1" lang="pt-BR" sz="2200"/>
              <a:t>u </a:t>
            </a:r>
            <a:r>
              <a:rPr lang="pt-BR" sz="2200"/>
              <a:t>e</a:t>
            </a:r>
            <a:r>
              <a:rPr i="1" lang="pt-BR" sz="2200"/>
              <a:t> v</a:t>
            </a:r>
            <a:r>
              <a:rPr lang="pt-BR" sz="2200"/>
              <a:t> os </a:t>
            </a:r>
            <a:r>
              <a:rPr lang="pt-BR" sz="2200"/>
              <a:t>parâmetros</a:t>
            </a:r>
            <a:r>
              <a:rPr lang="pt-BR" sz="2200"/>
              <a:t>.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</a:t>
            </a:r>
            <a:r>
              <a:rPr lang="pt-BR"/>
              <a:t> parametrizada</a:t>
            </a:r>
            <a:endParaRPr/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5"/>
          <p:cNvSpPr txBox="1"/>
          <p:nvPr>
            <p:ph idx="1" type="body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</a:t>
            </a:r>
            <a:r>
              <a:rPr lang="pt-BR" sz="2200"/>
              <a:t> imaginar como seria essa superfície.</a:t>
            </a:r>
            <a:endParaRPr sz="2200"/>
          </a:p>
          <a:p>
            <a:pPr indent="0" lvl="0" marL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